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embeddedFontLst>
    <p:embeddedFont>
      <p:font typeface="Stardos Stencil" panose="020B0604020202020204" charset="0"/>
      <p:regular r:id="rId27"/>
      <p:bold r:id="rId28"/>
    </p:embeddedFont>
    <p:embeddedFont>
      <p:font typeface="Calibri"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9135111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a:t>Grand Valley, Hope, State, Michigan</a:t>
            </a:r>
          </a:p>
          <a:p>
            <a:pPr lvl="0">
              <a:spcBef>
                <a:spcPts val="0"/>
              </a:spcBef>
              <a:buNone/>
            </a:pPr>
            <a:endParaRPr/>
          </a:p>
          <a:p>
            <a:pPr marL="457200" lvl="0" indent="-228600" rtl="0">
              <a:spcBef>
                <a:spcPts val="0"/>
              </a:spcBef>
              <a:buAutoNum type="arabicPeriod"/>
            </a:pPr>
            <a:r>
              <a:rPr lang="en-US"/>
              <a:t>All are a four year univeristy</a:t>
            </a:r>
          </a:p>
          <a:p>
            <a:pPr marL="457200" lvl="0" indent="-228600" rtl="0">
              <a:spcBef>
                <a:spcPts val="0"/>
              </a:spcBef>
              <a:buAutoNum type="arabicPeriod"/>
            </a:pPr>
            <a:r>
              <a:rPr lang="en-US"/>
              <a:t>Hope and GV are on the west side of the state</a:t>
            </a:r>
          </a:p>
          <a:p>
            <a:pPr marL="457200" lvl="0" indent="-228600" rtl="0">
              <a:spcBef>
                <a:spcPts val="0"/>
              </a:spcBef>
              <a:buAutoNum type="arabicPeriod"/>
            </a:pPr>
            <a:r>
              <a:rPr lang="en-US"/>
              <a:t>Hope and Michigan require the common app</a:t>
            </a:r>
          </a:p>
          <a:p>
            <a:pPr marL="457200" lvl="0" indent="-228600" rtl="0">
              <a:spcBef>
                <a:spcPts val="0"/>
              </a:spcBef>
              <a:buAutoNum type="arabicPeriod"/>
            </a:pPr>
            <a:r>
              <a:rPr lang="en-US"/>
              <a:t>State and Michigan are big ten schools</a:t>
            </a:r>
          </a:p>
          <a:p>
            <a:pPr marL="457200" lvl="0" indent="-228600" rtl="0">
              <a:spcBef>
                <a:spcPts val="0"/>
              </a:spcBef>
              <a:buAutoNum type="arabicPeriod"/>
            </a:pPr>
            <a:r>
              <a:rPr lang="en-US"/>
              <a:t>State and Michigan highly competitive.</a:t>
            </a:r>
          </a:p>
          <a:p>
            <a:pPr marL="457200" lvl="0" indent="-228600" rtl="0">
              <a:spcBef>
                <a:spcPts val="0"/>
              </a:spcBef>
              <a:buAutoNum type="arabicPeriod"/>
            </a:pPr>
            <a:r>
              <a:rPr lang="en-US"/>
              <a:t>The list goes on…...</a:t>
            </a:r>
          </a:p>
          <a:p>
            <a:pPr lvl="0">
              <a:spcBef>
                <a:spcPts val="0"/>
              </a:spcBef>
              <a:buNone/>
            </a:pPr>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lnSpc>
                <a:spcPct val="115000"/>
              </a:lnSpc>
              <a:spcBef>
                <a:spcPts val="0"/>
              </a:spcBef>
              <a:buClr>
                <a:schemeClr val="dk1"/>
              </a:buClr>
              <a:buSzPct val="91666"/>
              <a:buFont typeface="Arial"/>
              <a:buNone/>
            </a:pPr>
            <a:r>
              <a:rPr lang="en-US" sz="1200">
                <a:solidFill>
                  <a:schemeClr val="dk1"/>
                </a:solidFill>
                <a:latin typeface="Calibri"/>
                <a:ea typeface="Calibri"/>
                <a:cs typeface="Calibri"/>
                <a:sym typeface="Calibri"/>
              </a:rPr>
              <a:t>What are your academic interests? What courses have you enjoyed the most?</a:t>
            </a:r>
          </a:p>
          <a:p>
            <a:pPr lvl="0">
              <a:lnSpc>
                <a:spcPct val="115000"/>
              </a:lnSpc>
              <a:spcBef>
                <a:spcPts val="0"/>
              </a:spcBef>
              <a:buClr>
                <a:schemeClr val="dk1"/>
              </a:buClr>
              <a:buSzPct val="91666"/>
              <a:buFont typeface="Arial"/>
              <a:buNone/>
            </a:pPr>
            <a:r>
              <a:rPr lang="en-US" sz="1200">
                <a:solidFill>
                  <a:schemeClr val="dk1"/>
                </a:solidFill>
                <a:latin typeface="Calibri"/>
                <a:ea typeface="Calibri"/>
                <a:cs typeface="Calibri"/>
                <a:sym typeface="Calibri"/>
              </a:rPr>
              <a:t>How do you learn best? Is there a type of teaching style you particularly enjoy?</a:t>
            </a:r>
          </a:p>
          <a:p>
            <a:pPr lvl="0">
              <a:lnSpc>
                <a:spcPct val="115000"/>
              </a:lnSpc>
              <a:spcBef>
                <a:spcPts val="0"/>
              </a:spcBef>
              <a:buClr>
                <a:schemeClr val="dk1"/>
              </a:buClr>
              <a:buSzPct val="91666"/>
              <a:buFont typeface="Arial"/>
              <a:buNone/>
            </a:pPr>
            <a:r>
              <a:rPr lang="en-US" sz="1200">
                <a:solidFill>
                  <a:schemeClr val="dk1"/>
                </a:solidFill>
                <a:latin typeface="Calibri"/>
                <a:ea typeface="Calibri"/>
                <a:cs typeface="Calibri"/>
                <a:sym typeface="Calibri"/>
              </a:rPr>
              <a:t>Which of your extracurricular interests means most to you? Why?</a:t>
            </a:r>
          </a:p>
          <a:p>
            <a:pPr lvl="0">
              <a:lnSpc>
                <a:spcPct val="115000"/>
              </a:lnSpc>
              <a:spcBef>
                <a:spcPts val="0"/>
              </a:spcBef>
              <a:buClr>
                <a:schemeClr val="dk1"/>
              </a:buClr>
              <a:buSzPct val="91666"/>
              <a:buFont typeface="Arial"/>
              <a:buNone/>
            </a:pPr>
            <a:r>
              <a:rPr lang="en-US" sz="1200">
                <a:solidFill>
                  <a:schemeClr val="dk1"/>
                </a:solidFill>
                <a:latin typeface="Calibri"/>
                <a:ea typeface="Calibri"/>
                <a:cs typeface="Calibri"/>
                <a:sym typeface="Calibri"/>
              </a:rPr>
              <a:t>What accomplishment are you proudest of? Why?</a:t>
            </a:r>
          </a:p>
          <a:p>
            <a:pPr lvl="0">
              <a:lnSpc>
                <a:spcPct val="115000"/>
              </a:lnSpc>
              <a:spcBef>
                <a:spcPts val="0"/>
              </a:spcBef>
              <a:buClr>
                <a:schemeClr val="dk1"/>
              </a:buClr>
              <a:buSzPct val="91666"/>
              <a:buFont typeface="Arial"/>
              <a:buNone/>
            </a:pPr>
            <a:r>
              <a:rPr lang="en-US" sz="1200">
                <a:solidFill>
                  <a:schemeClr val="dk1"/>
                </a:solidFill>
                <a:latin typeface="Calibri"/>
                <a:ea typeface="Calibri"/>
                <a:cs typeface="Calibri"/>
                <a:sym typeface="Calibri"/>
              </a:rPr>
              <a:t>How would your friends and teachers describe you and your role in the school community?</a:t>
            </a:r>
          </a:p>
          <a:p>
            <a:pPr lvl="0">
              <a:lnSpc>
                <a:spcPct val="115000"/>
              </a:lnSpc>
              <a:spcBef>
                <a:spcPts val="0"/>
              </a:spcBef>
              <a:buClr>
                <a:schemeClr val="dk1"/>
              </a:buClr>
              <a:buSzPct val="91666"/>
              <a:buFont typeface="Arial"/>
              <a:buNone/>
            </a:pPr>
            <a:r>
              <a:rPr lang="en-US" sz="1200">
                <a:solidFill>
                  <a:schemeClr val="dk1"/>
                </a:solidFill>
                <a:latin typeface="Calibri"/>
                <a:ea typeface="Calibri"/>
                <a:cs typeface="Calibri"/>
                <a:sym typeface="Calibri"/>
              </a:rPr>
              <a:t>How has the environment in which you’ve grown up helped/hindered you?</a:t>
            </a:r>
          </a:p>
          <a:p>
            <a:pPr lvl="0">
              <a:lnSpc>
                <a:spcPct val="115000"/>
              </a:lnSpc>
              <a:spcBef>
                <a:spcPts val="0"/>
              </a:spcBef>
              <a:buClr>
                <a:schemeClr val="dk1"/>
              </a:buClr>
              <a:buSzPct val="91666"/>
              <a:buFont typeface="Arial"/>
              <a:buNone/>
            </a:pPr>
            <a:r>
              <a:rPr lang="en-US" sz="1200">
                <a:solidFill>
                  <a:schemeClr val="dk1"/>
                </a:solidFill>
                <a:latin typeface="Calibri"/>
                <a:ea typeface="Calibri"/>
                <a:cs typeface="Calibri"/>
                <a:sym typeface="Calibri"/>
              </a:rPr>
              <a:t>What balance of study, activities and social life suits you best? How well do you respond to academic pressure and competition?</a:t>
            </a:r>
          </a:p>
          <a:p>
            <a:pPr lvl="0">
              <a:lnSpc>
                <a:spcPct val="115000"/>
              </a:lnSpc>
              <a:spcBef>
                <a:spcPts val="0"/>
              </a:spcBef>
              <a:buClr>
                <a:schemeClr val="dk1"/>
              </a:buClr>
              <a:buSzPct val="91666"/>
              <a:buFont typeface="Arial"/>
              <a:buNone/>
            </a:pPr>
            <a:r>
              <a:rPr lang="en-US" sz="1200">
                <a:solidFill>
                  <a:schemeClr val="dk1"/>
                </a:solidFill>
                <a:latin typeface="Calibri"/>
                <a:ea typeface="Calibri"/>
                <a:cs typeface="Calibri"/>
                <a:sym typeface="Calibri"/>
              </a:rPr>
              <a:t>How would you feel about going to a college where other students were very different from you? Would you find it exciting or intimidating?</a:t>
            </a:r>
          </a:p>
          <a:p>
            <a:pPr lvl="0">
              <a:lnSpc>
                <a:spcPct val="115000"/>
              </a:lnSpc>
              <a:spcBef>
                <a:spcPts val="0"/>
              </a:spcBef>
              <a:buClr>
                <a:schemeClr val="dk1"/>
              </a:buClr>
              <a:buSzPct val="91666"/>
              <a:buFont typeface="Arial"/>
              <a:buNone/>
            </a:pPr>
            <a:r>
              <a:rPr lang="en-US" sz="1200">
                <a:solidFill>
                  <a:schemeClr val="dk1"/>
                </a:solidFill>
                <a:latin typeface="Calibri"/>
                <a:ea typeface="Calibri"/>
                <a:cs typeface="Calibri"/>
                <a:sym typeface="Calibri"/>
              </a:rPr>
              <a:t>If you had a year to go anywhere and do whatever you wanted, how would you spend that year? </a:t>
            </a:r>
          </a:p>
          <a:p>
            <a:pPr lvl="0">
              <a:spcBef>
                <a:spcPts val="0"/>
              </a:spcBef>
              <a:buNone/>
            </a:pPr>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lnSpc>
                <a:spcPct val="115000"/>
              </a:lnSpc>
              <a:spcBef>
                <a:spcPts val="0"/>
              </a:spcBef>
              <a:buClr>
                <a:schemeClr val="dk1"/>
              </a:buClr>
              <a:buSzPct val="91666"/>
              <a:buFont typeface="Arial"/>
              <a:buNone/>
            </a:pPr>
            <a:r>
              <a:rPr lang="en-US" sz="1200">
                <a:solidFill>
                  <a:schemeClr val="dk1"/>
                </a:solidFill>
                <a:latin typeface="Calibri"/>
                <a:ea typeface="Calibri"/>
                <a:cs typeface="Calibri"/>
                <a:sym typeface="Calibri"/>
              </a:rPr>
              <a:t>You‘ll be updating your EDP with Ms. Pennell again this year.  This can be a valuable tool and give you great information if you let it.  Take the time to really look at the information being presented to you and look for opportunities to explore interests outside of school.  These may be in the form of doing a job shadow or sitting down with someone to ask them questions about their job and what it took to get where they are today.  Consider exploring option at the GCI and maybe take a dual enrollment class if you want to explore a career area that does not have a course not offered at LHS or or GCI.  Also watch for summer opportunities for career exploration through college camps.</a:t>
            </a:r>
          </a:p>
          <a:p>
            <a:pPr lvl="0">
              <a:spcBef>
                <a:spcPts val="0"/>
              </a:spcBef>
              <a:buNone/>
            </a:pPr>
            <a:endParaRPr/>
          </a:p>
        </p:txBody>
      </p:sp>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lnSpc>
                <a:spcPct val="115000"/>
              </a:lnSpc>
              <a:spcBef>
                <a:spcPts val="0"/>
              </a:spcBef>
              <a:buClr>
                <a:schemeClr val="dk1"/>
              </a:buClr>
              <a:buSzPct val="91666"/>
              <a:buFont typeface="Arial"/>
              <a:buNone/>
            </a:pPr>
            <a:r>
              <a:rPr lang="en-US" sz="1200">
                <a:solidFill>
                  <a:schemeClr val="dk1"/>
                </a:solidFill>
                <a:latin typeface="Calibri"/>
                <a:ea typeface="Calibri"/>
                <a:cs typeface="Calibri"/>
                <a:sym typeface="Calibri"/>
              </a:rPr>
              <a:t>Do you prefer a large university or a small liberal-arts college?</a:t>
            </a:r>
          </a:p>
          <a:p>
            <a:pPr lvl="0">
              <a:lnSpc>
                <a:spcPct val="115000"/>
              </a:lnSpc>
              <a:spcBef>
                <a:spcPts val="0"/>
              </a:spcBef>
              <a:buClr>
                <a:schemeClr val="dk1"/>
              </a:buClr>
              <a:buSzPct val="91666"/>
              <a:buFont typeface="Arial"/>
              <a:buNone/>
            </a:pPr>
            <a:r>
              <a:rPr lang="en-US" sz="1200">
                <a:solidFill>
                  <a:schemeClr val="dk1"/>
                </a:solidFill>
                <a:latin typeface="Calibri"/>
                <a:ea typeface="Calibri"/>
                <a:cs typeface="Calibri"/>
                <a:sym typeface="Calibri"/>
              </a:rPr>
              <a:t>Would you be comfortable in large lecture classes, or is it important to be known by your professors?</a:t>
            </a:r>
          </a:p>
          <a:p>
            <a:pPr lvl="0">
              <a:lnSpc>
                <a:spcPct val="115000"/>
              </a:lnSpc>
              <a:spcBef>
                <a:spcPts val="0"/>
              </a:spcBef>
              <a:buClr>
                <a:schemeClr val="dk1"/>
              </a:buClr>
              <a:buSzPct val="91666"/>
              <a:buFont typeface="Arial"/>
              <a:buNone/>
            </a:pPr>
            <a:r>
              <a:rPr lang="en-US" sz="1200">
                <a:solidFill>
                  <a:schemeClr val="dk1"/>
                </a:solidFill>
                <a:latin typeface="Calibri"/>
                <a:ea typeface="Calibri"/>
                <a:cs typeface="Calibri"/>
                <a:sym typeface="Calibri"/>
              </a:rPr>
              <a:t>Do you want to know most of the other students on campus, or do you prefer some anonymity?</a:t>
            </a:r>
          </a:p>
          <a:p>
            <a:pPr lvl="0">
              <a:lnSpc>
                <a:spcPct val="115000"/>
              </a:lnSpc>
              <a:spcBef>
                <a:spcPts val="0"/>
              </a:spcBef>
              <a:buClr>
                <a:schemeClr val="dk1"/>
              </a:buClr>
              <a:buSzPct val="91666"/>
              <a:buFont typeface="Arial"/>
              <a:buNone/>
            </a:pPr>
            <a:r>
              <a:rPr lang="en-US" sz="1200">
                <a:solidFill>
                  <a:schemeClr val="dk1"/>
                </a:solidFill>
                <a:latin typeface="Calibri"/>
                <a:ea typeface="Calibri"/>
                <a:cs typeface="Calibri"/>
                <a:sym typeface="Calibri"/>
              </a:rPr>
              <a:t>Do you want to stay close to home, able to see family and friends on a regular basis, or do you want to experience a different part of the country?</a:t>
            </a:r>
          </a:p>
          <a:p>
            <a:pPr lvl="0">
              <a:lnSpc>
                <a:spcPct val="115000"/>
              </a:lnSpc>
              <a:spcBef>
                <a:spcPts val="0"/>
              </a:spcBef>
              <a:buClr>
                <a:schemeClr val="dk1"/>
              </a:buClr>
              <a:buSzPct val="91666"/>
              <a:buFont typeface="Arial"/>
              <a:buNone/>
            </a:pPr>
            <a:r>
              <a:rPr lang="en-US" sz="1200">
                <a:solidFill>
                  <a:schemeClr val="dk1"/>
                </a:solidFill>
                <a:latin typeface="Calibri"/>
                <a:ea typeface="Calibri"/>
                <a:cs typeface="Calibri"/>
                <a:sym typeface="Calibri"/>
              </a:rPr>
              <a:t>Do you prefer to be close to a city, in a “college town” where the college or university is the major employer and source of culture, or at a rustic campus separated from civilization?</a:t>
            </a:r>
          </a:p>
          <a:p>
            <a:pPr lvl="0">
              <a:lnSpc>
                <a:spcPct val="115000"/>
              </a:lnSpc>
              <a:spcBef>
                <a:spcPts val="0"/>
              </a:spcBef>
              <a:buClr>
                <a:schemeClr val="dk1"/>
              </a:buClr>
              <a:buSzPct val="91666"/>
              <a:buFont typeface="Arial"/>
              <a:buNone/>
            </a:pPr>
            <a:r>
              <a:rPr lang="en-US" sz="1200">
                <a:solidFill>
                  <a:schemeClr val="dk1"/>
                </a:solidFill>
                <a:latin typeface="Calibri"/>
                <a:ea typeface="Calibri"/>
                <a:cs typeface="Calibri"/>
                <a:sym typeface="Calibri"/>
              </a:rPr>
              <a:t>Will you be more comfortable in a school where most of the students are interested in ideas and learning, a school where most students are grade-conscious and work hard, or a school where students do enough to get by and are primarily interested in having a good time?</a:t>
            </a:r>
          </a:p>
          <a:p>
            <a:pPr lvl="0">
              <a:lnSpc>
                <a:spcPct val="115000"/>
              </a:lnSpc>
              <a:spcBef>
                <a:spcPts val="0"/>
              </a:spcBef>
              <a:buClr>
                <a:schemeClr val="dk1"/>
              </a:buClr>
              <a:buSzPct val="91666"/>
              <a:buFont typeface="Arial"/>
              <a:buNone/>
            </a:pPr>
            <a:r>
              <a:rPr lang="en-US" sz="1200">
                <a:solidFill>
                  <a:schemeClr val="dk1"/>
                </a:solidFill>
                <a:latin typeface="Calibri"/>
                <a:ea typeface="Calibri"/>
                <a:cs typeface="Calibri"/>
                <a:sym typeface="Calibri"/>
              </a:rPr>
              <a:t>Do you want a school that is politically conservative? Politically correct? Politically apathetic?</a:t>
            </a:r>
          </a:p>
          <a:p>
            <a:pPr lvl="0">
              <a:lnSpc>
                <a:spcPct val="115000"/>
              </a:lnSpc>
              <a:spcBef>
                <a:spcPts val="0"/>
              </a:spcBef>
              <a:buClr>
                <a:schemeClr val="dk1"/>
              </a:buClr>
              <a:buSzPct val="91666"/>
              <a:buFont typeface="Arial"/>
              <a:buNone/>
            </a:pPr>
            <a:r>
              <a:rPr lang="en-US" sz="1200">
                <a:solidFill>
                  <a:schemeClr val="dk1"/>
                </a:solidFill>
                <a:latin typeface="Calibri"/>
                <a:ea typeface="Calibri"/>
                <a:cs typeface="Calibri"/>
                <a:sym typeface="Calibri"/>
              </a:rPr>
              <a:t>Do you want a college or university where most students live on campus, or do you want the freedom to live in an apartment off-campus after your freshman year?</a:t>
            </a:r>
          </a:p>
          <a:p>
            <a:pPr lvl="0">
              <a:lnSpc>
                <a:spcPct val="115000"/>
              </a:lnSpc>
              <a:spcBef>
                <a:spcPts val="0"/>
              </a:spcBef>
              <a:buClr>
                <a:schemeClr val="dk1"/>
              </a:buClr>
              <a:buSzPct val="91666"/>
              <a:buFont typeface="Arial"/>
              <a:buNone/>
            </a:pPr>
            <a:r>
              <a:rPr lang="en-US" sz="1200">
                <a:solidFill>
                  <a:schemeClr val="dk1"/>
                </a:solidFill>
                <a:latin typeface="Calibri"/>
                <a:ea typeface="Calibri"/>
                <a:cs typeface="Calibri"/>
                <a:sym typeface="Calibri"/>
              </a:rPr>
              <a:t>How important to your college experience is varsity athletics? How important are fraternities and sororities?</a:t>
            </a:r>
          </a:p>
          <a:p>
            <a:pPr lvl="0">
              <a:lnSpc>
                <a:spcPct val="115000"/>
              </a:lnSpc>
              <a:spcBef>
                <a:spcPts val="0"/>
              </a:spcBef>
              <a:buClr>
                <a:schemeClr val="dk1"/>
              </a:buClr>
              <a:buSzPct val="91666"/>
              <a:buFont typeface="Arial"/>
              <a:buNone/>
            </a:pPr>
            <a:r>
              <a:rPr lang="en-US" sz="1200">
                <a:solidFill>
                  <a:schemeClr val="dk1"/>
                </a:solidFill>
                <a:latin typeface="Calibri"/>
                <a:ea typeface="Calibri"/>
                <a:cs typeface="Calibri"/>
                <a:sym typeface="Calibri"/>
              </a:rPr>
              <a:t>Would you rather attend a college where you are fortunate to be admitted, where your credentials place you in the middle of the student body, or where your credentials qualify you for honors programs or merit scholarships?</a:t>
            </a:r>
          </a:p>
          <a:p>
            <a:pPr lvl="0">
              <a:spcBef>
                <a:spcPts val="0"/>
              </a:spcBef>
              <a:buNone/>
            </a:pPr>
            <a:endParaRPr/>
          </a:p>
        </p:txBody>
      </p:sp>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lnSpc>
                <a:spcPct val="115000"/>
              </a:lnSpc>
              <a:spcBef>
                <a:spcPts val="0"/>
              </a:spcBef>
              <a:buClr>
                <a:schemeClr val="dk1"/>
              </a:buClr>
              <a:buSzPct val="91666"/>
              <a:buFont typeface="Arial"/>
              <a:buNone/>
            </a:pPr>
            <a:r>
              <a:rPr lang="en-US" sz="1200">
                <a:solidFill>
                  <a:schemeClr val="dk1"/>
                </a:solidFill>
                <a:latin typeface="Calibri"/>
                <a:ea typeface="Calibri"/>
                <a:cs typeface="Calibri"/>
                <a:sym typeface="Calibri"/>
              </a:rPr>
              <a:t>The reps from both U of M and Michigan State said they’d rather see a student take an AP class than dual enroll since they know the rigor of an AP class. </a:t>
            </a:r>
          </a:p>
          <a:p>
            <a:pPr lvl="0">
              <a:lnSpc>
                <a:spcPct val="115000"/>
              </a:lnSpc>
              <a:spcBef>
                <a:spcPts val="0"/>
              </a:spcBef>
              <a:buClr>
                <a:schemeClr val="dk1"/>
              </a:buClr>
              <a:buSzPct val="91666"/>
              <a:buFont typeface="Arial"/>
              <a:buNone/>
            </a:pPr>
            <a:r>
              <a:rPr lang="en-US" sz="1200">
                <a:solidFill>
                  <a:schemeClr val="dk1"/>
                </a:solidFill>
                <a:latin typeface="Calibri"/>
                <a:ea typeface="Calibri"/>
                <a:cs typeface="Calibri"/>
                <a:sym typeface="Calibri"/>
              </a:rPr>
              <a:t>They also said they wouldn’t give credit for a dual enrollment class unless it was taught on campus and must be taught by a college professor.</a:t>
            </a:r>
          </a:p>
          <a:p>
            <a:pPr lvl="0">
              <a:spcBef>
                <a:spcPts val="0"/>
              </a:spcBef>
              <a:buNone/>
            </a:pPr>
            <a:endParaRPr/>
          </a:p>
        </p:txBody>
      </p:sp>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lnSpc>
                <a:spcPct val="115000"/>
              </a:lnSpc>
              <a:spcBef>
                <a:spcPts val="0"/>
              </a:spcBef>
              <a:buClr>
                <a:schemeClr val="dk1"/>
              </a:buClr>
              <a:buSzPct val="91666"/>
              <a:buFont typeface="Arial"/>
              <a:buNone/>
            </a:pPr>
            <a:r>
              <a:rPr lang="en-US" sz="1200">
                <a:solidFill>
                  <a:schemeClr val="dk1"/>
                </a:solidFill>
                <a:latin typeface="Calibri"/>
                <a:ea typeface="Calibri"/>
                <a:cs typeface="Calibri"/>
                <a:sym typeface="Calibri"/>
              </a:rPr>
              <a:t>Did you have a good freshmen year academically?   If not, you can still turn things around.  Colleges will look at the trend of your grades.  Have they improved and do they continue to improve?  That speaks volumes.  </a:t>
            </a:r>
          </a:p>
          <a:p>
            <a:pPr lvl="0">
              <a:spcBef>
                <a:spcPts val="0"/>
              </a:spcBef>
              <a:buNone/>
            </a:pPr>
            <a:endParaRPr/>
          </a:p>
        </p:txBody>
      </p:sp>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a:t>Mott, Baker, Lansing Community, Oakland Community</a:t>
            </a:r>
          </a:p>
        </p:txBody>
      </p:sp>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lnSpc>
                <a:spcPct val="115000"/>
              </a:lnSpc>
              <a:spcBef>
                <a:spcPts val="0"/>
              </a:spcBef>
              <a:buClr>
                <a:schemeClr val="dk1"/>
              </a:buClr>
              <a:buSzPct val="91666"/>
              <a:buFont typeface="Arial"/>
              <a:buNone/>
            </a:pPr>
            <a:r>
              <a:rPr lang="en-US" sz="1200">
                <a:solidFill>
                  <a:schemeClr val="dk1"/>
                </a:solidFill>
                <a:latin typeface="Calibri"/>
                <a:ea typeface="Calibri"/>
                <a:cs typeface="Calibri"/>
                <a:sym typeface="Calibri"/>
              </a:rPr>
              <a:t>Did you know that colleges even did that?   Colleges run on a variety of schedules, semesters, terms, blocks.  They are different sizes, have a different feel when sitting on their campus.  They are just plain different.  You need to explore them through research and through visits to really get a feel for a given college.  Each college handles admissions, financial aid, housing, etc differently.  It’s in your best interest to get to know the college and what they want.</a:t>
            </a:r>
          </a:p>
          <a:p>
            <a:pPr lvl="0">
              <a:spcBef>
                <a:spcPts val="0"/>
              </a:spcBef>
              <a:buNone/>
            </a:pPr>
            <a:endParaRPr/>
          </a:p>
        </p:txBody>
      </p:sp>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a:t>Some colleges are tuition free but admissions are highly competitive and often have a catch, like a commitment to a given number of years serving in the military after graduation.</a:t>
            </a:r>
          </a:p>
        </p:txBody>
      </p:sp>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lnSpc>
                <a:spcPct val="115000"/>
              </a:lnSpc>
              <a:spcBef>
                <a:spcPts val="0"/>
              </a:spcBef>
              <a:buClr>
                <a:schemeClr val="dk1"/>
              </a:buClr>
              <a:buSzPct val="91666"/>
              <a:buFont typeface="Arial"/>
              <a:buNone/>
            </a:pPr>
            <a:r>
              <a:rPr lang="en-US" sz="1200">
                <a:solidFill>
                  <a:schemeClr val="dk1"/>
                </a:solidFill>
                <a:latin typeface="Calibri"/>
                <a:ea typeface="Calibri"/>
                <a:cs typeface="Calibri"/>
                <a:sym typeface="Calibri"/>
              </a:rPr>
              <a:t>The cost of college is an important factor when choosing a school.  But, did you know that a private college may actually end up costing you less money than one of the public colleges.  The actual cost of attending can’t be determined until you apply and the college sends you an award letter.  So, don’t limit your choices to the least expensive schools.  They may actually cost you more in the end.</a:t>
            </a:r>
          </a:p>
          <a:p>
            <a:pPr lvl="0">
              <a:spcBef>
                <a:spcPts val="0"/>
              </a:spcBef>
              <a:buNone/>
            </a:pPr>
            <a:endParaRPr/>
          </a:p>
        </p:txBody>
      </p:sp>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3" name="Shape 73"/>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8"/>
        <p:cNvGrpSpPr/>
        <p:nvPr/>
      </p:nvGrpSpPr>
      <p:grpSpPr>
        <a:xfrm>
          <a:off x="0" y="0"/>
          <a:ext cx="0" cy="0"/>
          <a:chOff x="0" y="0"/>
          <a:chExt cx="0" cy="0"/>
        </a:xfrm>
      </p:grpSpPr>
      <p:sp>
        <p:nvSpPr>
          <p:cNvPr id="79" name="Shape 7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
        <p:nvSpPr>
          <p:cNvPr id="22" name="Shape 2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rot="5400000">
            <a:off x="2309018" y="-251619"/>
            <a:ext cx="4525961"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0" name="Shape 50"/>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 name="Shape 57"/>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 name="Shape 64"/>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fairtest.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0" i="0" u="none" strike="noStrike" cap="none">
                <a:solidFill>
                  <a:schemeClr val="dk1"/>
                </a:solidFill>
                <a:latin typeface="Calibri"/>
                <a:ea typeface="Calibri"/>
                <a:cs typeface="Calibri"/>
                <a:sym typeface="Calibri"/>
              </a:rPr>
              <a:t>Name th</a:t>
            </a:r>
            <a:r>
              <a:rPr lang="en-US" sz="4000"/>
              <a:t>e </a:t>
            </a:r>
            <a:r>
              <a:rPr lang="en-US" sz="4000" b="0" i="0" u="none" strike="noStrike" cap="none">
                <a:solidFill>
                  <a:schemeClr val="dk1"/>
                </a:solidFill>
                <a:latin typeface="Calibri"/>
                <a:ea typeface="Calibri"/>
                <a:cs typeface="Calibri"/>
                <a:sym typeface="Calibri"/>
              </a:rPr>
              <a:t>colleges and one thing they have in common…</a:t>
            </a:r>
          </a:p>
        </p:txBody>
      </p:sp>
      <p:pic>
        <p:nvPicPr>
          <p:cNvPr id="89" name="Shape 89"/>
          <p:cNvPicPr preferRelativeResize="0"/>
          <p:nvPr/>
        </p:nvPicPr>
        <p:blipFill rotWithShape="1">
          <a:blip r:embed="rId3">
            <a:alphaModFix/>
          </a:blip>
          <a:srcRect/>
          <a:stretch/>
        </p:blipFill>
        <p:spPr>
          <a:xfrm>
            <a:off x="152400" y="2133600"/>
            <a:ext cx="2666999" cy="2666999"/>
          </a:xfrm>
          <a:prstGeom prst="rect">
            <a:avLst/>
          </a:prstGeom>
          <a:noFill/>
          <a:ln>
            <a:noFill/>
          </a:ln>
        </p:spPr>
      </p:pic>
      <p:pic>
        <p:nvPicPr>
          <p:cNvPr id="90" name="Shape 90"/>
          <p:cNvPicPr preferRelativeResize="0"/>
          <p:nvPr/>
        </p:nvPicPr>
        <p:blipFill rotWithShape="1">
          <a:blip r:embed="rId4">
            <a:alphaModFix/>
          </a:blip>
          <a:srcRect/>
          <a:stretch/>
        </p:blipFill>
        <p:spPr>
          <a:xfrm>
            <a:off x="6858000" y="3200400"/>
            <a:ext cx="1625599" cy="2443161"/>
          </a:xfrm>
          <a:prstGeom prst="rect">
            <a:avLst/>
          </a:prstGeom>
          <a:noFill/>
          <a:ln>
            <a:noFill/>
          </a:ln>
        </p:spPr>
      </p:pic>
      <p:pic>
        <p:nvPicPr>
          <p:cNvPr id="91" name="Shape 91"/>
          <p:cNvPicPr preferRelativeResize="0"/>
          <p:nvPr/>
        </p:nvPicPr>
        <p:blipFill rotWithShape="1">
          <a:blip r:embed="rId5">
            <a:alphaModFix/>
          </a:blip>
          <a:srcRect/>
          <a:stretch/>
        </p:blipFill>
        <p:spPr>
          <a:xfrm>
            <a:off x="2590800" y="4114800"/>
            <a:ext cx="2006600" cy="2335211"/>
          </a:xfrm>
          <a:prstGeom prst="rect">
            <a:avLst/>
          </a:prstGeom>
          <a:noFill/>
          <a:ln>
            <a:noFill/>
          </a:ln>
        </p:spPr>
      </p:pic>
      <p:pic>
        <p:nvPicPr>
          <p:cNvPr id="92" name="Shape 92"/>
          <p:cNvPicPr preferRelativeResize="0"/>
          <p:nvPr/>
        </p:nvPicPr>
        <p:blipFill rotWithShape="1">
          <a:blip r:embed="rId6">
            <a:alphaModFix/>
          </a:blip>
          <a:srcRect l="8224" t="8166" r="15727" b="1387"/>
          <a:stretch/>
        </p:blipFill>
        <p:spPr>
          <a:xfrm>
            <a:off x="3587750" y="1676400"/>
            <a:ext cx="2663824" cy="21335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1. Know yourself</a:t>
            </a:r>
          </a:p>
        </p:txBody>
      </p:sp>
      <p:sp>
        <p:nvSpPr>
          <p:cNvPr id="154" name="Shape 154"/>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Finding the right college for you is a journey</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The journey is more important than the destination</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The better you understand yourself, your unique strengths and the things you care about, the easier it will be to identify colleges that fit you</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Self Exploration Activities</a:t>
            </a:r>
          </a:p>
        </p:txBody>
      </p:sp>
      <p:sp>
        <p:nvSpPr>
          <p:cNvPr id="160" name="Shape 160"/>
          <p:cNvSpPr txBox="1">
            <a:spLocks noGrp="1"/>
          </p:cNvSpPr>
          <p:nvPr>
            <p:ph type="body" idx="1"/>
          </p:nvPr>
        </p:nvSpPr>
        <p:spPr>
          <a:xfrm>
            <a:off x="457200" y="1828800"/>
            <a:ext cx="8229600" cy="4297361"/>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Interest/Strength Inventories – CAREER CRUISING</a:t>
            </a:r>
          </a:p>
          <a:p>
            <a:pPr marL="342900" marR="0" lvl="0" indent="-342900" algn="l" rtl="0">
              <a:lnSpc>
                <a:spcPct val="90000"/>
              </a:lnSpc>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Job shadows</a:t>
            </a:r>
          </a:p>
          <a:p>
            <a:pPr marL="342900" marR="0" lvl="0" indent="-342900" algn="l" rtl="0">
              <a:lnSpc>
                <a:spcPct val="90000"/>
              </a:lnSpc>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Informational interviews</a:t>
            </a:r>
          </a:p>
          <a:p>
            <a:pPr marL="342900" marR="0" lvl="0" indent="-342900" algn="l" rtl="0">
              <a:lnSpc>
                <a:spcPct val="90000"/>
              </a:lnSpc>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GCI </a:t>
            </a:r>
          </a:p>
          <a:p>
            <a:pPr marL="342900" marR="0" lvl="0" indent="-342900" algn="l" rtl="0">
              <a:lnSpc>
                <a:spcPct val="90000"/>
              </a:lnSpc>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Dual enrollment at local colleges</a:t>
            </a:r>
          </a:p>
          <a:p>
            <a:pPr marL="342900" marR="0" lvl="0" indent="-342900" algn="l" rtl="0">
              <a:lnSpc>
                <a:spcPct val="90000"/>
              </a:lnSpc>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Summer opportunities offered at local colleges</a:t>
            </a:r>
          </a:p>
          <a:p>
            <a:pPr marL="342900" marR="0" lvl="0" indent="-342900" algn="l" rtl="0">
              <a:lnSpc>
                <a:spcPct val="90000"/>
              </a:lnSpc>
              <a:spcBef>
                <a:spcPts val="640"/>
              </a:spcBef>
              <a:spcAft>
                <a:spcPts val="0"/>
              </a:spcAft>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buClr>
                <a:schemeClr val="dk1"/>
              </a:buClr>
              <a:buSzPct val="100000"/>
              <a:buFont typeface="Arial"/>
              <a:buNone/>
            </a:pPr>
            <a:endParaRPr sz="3200" b="0" i="0" u="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2. Know the landscape</a:t>
            </a:r>
          </a:p>
        </p:txBody>
      </p:sp>
      <p:sp>
        <p:nvSpPr>
          <p:cNvPr id="166" name="Shape 166"/>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a:solidFill>
                  <a:schemeClr val="dk1"/>
                </a:solidFill>
                <a:latin typeface="Calibri"/>
                <a:ea typeface="Calibri"/>
                <a:cs typeface="Calibri"/>
                <a:sym typeface="Calibri"/>
              </a:rPr>
              <a:t>There are nearly 4,000 colleges and universities in the U.S. alone</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a:solidFill>
                  <a:schemeClr val="dk1"/>
                </a:solidFill>
                <a:latin typeface="Calibri"/>
                <a:ea typeface="Calibri"/>
                <a:cs typeface="Calibri"/>
                <a:sym typeface="Calibri"/>
              </a:rPr>
              <a:t>More and more students are choosing colleges outside the U.S.</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a:solidFill>
                  <a:schemeClr val="dk1"/>
                </a:solidFill>
                <a:latin typeface="Calibri"/>
                <a:ea typeface="Calibri"/>
                <a:cs typeface="Calibri"/>
                <a:sym typeface="Calibri"/>
              </a:rPr>
              <a:t>Colleges are becoming more and more selective</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a:solidFill>
                  <a:schemeClr val="dk1"/>
                </a:solidFill>
                <a:latin typeface="Calibri"/>
                <a:ea typeface="Calibri"/>
                <a:cs typeface="Calibri"/>
                <a:sym typeface="Calibri"/>
              </a:rPr>
              <a:t>Every school has its own personality</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a:solidFill>
                  <a:schemeClr val="dk1"/>
                </a:solidFill>
                <a:latin typeface="Calibri"/>
                <a:ea typeface="Calibri"/>
                <a:cs typeface="Calibri"/>
                <a:sym typeface="Calibri"/>
              </a:rPr>
              <a:t>Many FACTORS to consider…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838200"/>
            <a:ext cx="8229600" cy="57943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0" i="0" u="none" strike="noStrike" cap="none">
                <a:solidFill>
                  <a:schemeClr val="dk1"/>
                </a:solidFill>
                <a:latin typeface="Calibri"/>
                <a:ea typeface="Calibri"/>
                <a:cs typeface="Calibri"/>
                <a:sym typeface="Calibri"/>
              </a:rPr>
              <a:t>3. Your high school classes will open or close doors to college</a:t>
            </a:r>
            <a:br>
              <a:rPr lang="en-US" sz="4000" b="0" i="0" u="none" strike="noStrike" cap="none">
                <a:solidFill>
                  <a:schemeClr val="dk1"/>
                </a:solidFill>
                <a:latin typeface="Calibri"/>
                <a:ea typeface="Calibri"/>
                <a:cs typeface="Calibri"/>
                <a:sym typeface="Calibri"/>
              </a:rPr>
            </a:br>
            <a:endParaRPr lang="en-US" sz="4000" b="0" i="0" u="none" strike="noStrike" cap="none">
              <a:solidFill>
                <a:schemeClr val="dk1"/>
              </a:solidFill>
              <a:latin typeface="Calibri"/>
              <a:ea typeface="Calibri"/>
              <a:cs typeface="Calibri"/>
              <a:sym typeface="Calibri"/>
            </a:endParaRPr>
          </a:p>
        </p:txBody>
      </p:sp>
      <p:sp>
        <p:nvSpPr>
          <p:cNvPr id="172" name="Shape 172"/>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3200" b="0" i="0" u="none">
                <a:solidFill>
                  <a:schemeClr val="dk1"/>
                </a:solidFill>
                <a:latin typeface="Calibri"/>
                <a:ea typeface="Calibri"/>
                <a:cs typeface="Calibri"/>
                <a:sym typeface="Calibri"/>
              </a:rPr>
              <a:t>4 years of math</a:t>
            </a:r>
          </a:p>
          <a:p>
            <a:pPr marL="342900" marR="0" lvl="0" indent="-342900" algn="l" rtl="0">
              <a:lnSpc>
                <a:spcPct val="90000"/>
              </a:lnSpc>
              <a:spcBef>
                <a:spcPts val="640"/>
              </a:spcBef>
              <a:spcAft>
                <a:spcPts val="0"/>
              </a:spcAft>
              <a:buClr>
                <a:schemeClr val="dk1"/>
              </a:buClr>
              <a:buSzPct val="100000"/>
              <a:buFont typeface="Arial"/>
              <a:buChar char="•"/>
            </a:pPr>
            <a:r>
              <a:rPr lang="en-US" sz="3200" b="0" i="0" u="none">
                <a:solidFill>
                  <a:schemeClr val="dk1"/>
                </a:solidFill>
                <a:latin typeface="Calibri"/>
                <a:ea typeface="Calibri"/>
                <a:cs typeface="Calibri"/>
                <a:sym typeface="Calibri"/>
              </a:rPr>
              <a:t>4 years of English</a:t>
            </a:r>
          </a:p>
          <a:p>
            <a:pPr marL="342900" marR="0" lvl="0" indent="-342900" algn="l" rtl="0">
              <a:lnSpc>
                <a:spcPct val="90000"/>
              </a:lnSpc>
              <a:spcBef>
                <a:spcPts val="640"/>
              </a:spcBef>
              <a:spcAft>
                <a:spcPts val="0"/>
              </a:spcAft>
              <a:buClr>
                <a:schemeClr val="dk1"/>
              </a:buClr>
              <a:buSzPct val="100000"/>
              <a:buFont typeface="Arial"/>
              <a:buChar char="•"/>
            </a:pPr>
            <a:r>
              <a:rPr lang="en-US" sz="3200" b="0" i="0" u="none">
                <a:solidFill>
                  <a:schemeClr val="dk1"/>
                </a:solidFill>
                <a:latin typeface="Calibri"/>
                <a:ea typeface="Calibri"/>
                <a:cs typeface="Calibri"/>
                <a:sym typeface="Calibri"/>
              </a:rPr>
              <a:t>3-4 years of a lab sciences</a:t>
            </a:r>
          </a:p>
          <a:p>
            <a:pPr marL="342900" marR="0" lvl="0" indent="-342900" algn="l" rtl="0">
              <a:lnSpc>
                <a:spcPct val="90000"/>
              </a:lnSpc>
              <a:spcBef>
                <a:spcPts val="640"/>
              </a:spcBef>
              <a:spcAft>
                <a:spcPts val="0"/>
              </a:spcAft>
              <a:buClr>
                <a:schemeClr val="dk1"/>
              </a:buClr>
              <a:buSzPct val="100000"/>
              <a:buFont typeface="Arial"/>
              <a:buChar char="•"/>
            </a:pPr>
            <a:r>
              <a:rPr lang="en-US" sz="3200" b="0" i="0" u="none">
                <a:solidFill>
                  <a:schemeClr val="dk1"/>
                </a:solidFill>
                <a:latin typeface="Calibri"/>
                <a:ea typeface="Calibri"/>
                <a:cs typeface="Calibri"/>
                <a:sym typeface="Calibri"/>
              </a:rPr>
              <a:t>3 years of social science</a:t>
            </a:r>
          </a:p>
          <a:p>
            <a:pPr marL="342900" marR="0" lvl="0" indent="-342900" algn="l" rtl="0">
              <a:lnSpc>
                <a:spcPct val="90000"/>
              </a:lnSpc>
              <a:spcBef>
                <a:spcPts val="640"/>
              </a:spcBef>
              <a:spcAft>
                <a:spcPts val="0"/>
              </a:spcAft>
              <a:buClr>
                <a:schemeClr val="dk1"/>
              </a:buClr>
              <a:buSzPct val="100000"/>
              <a:buFont typeface="Arial"/>
              <a:buChar char="•"/>
            </a:pPr>
            <a:r>
              <a:rPr lang="en-US" sz="3200" b="0" i="0" u="none">
                <a:solidFill>
                  <a:schemeClr val="dk1"/>
                </a:solidFill>
                <a:latin typeface="Calibri"/>
                <a:ea typeface="Calibri"/>
                <a:cs typeface="Calibri"/>
                <a:sym typeface="Calibri"/>
              </a:rPr>
              <a:t>2-4 years of world languages</a:t>
            </a:r>
          </a:p>
          <a:p>
            <a:pPr marL="342900" marR="0" lvl="0" indent="-342900" algn="l" rtl="0">
              <a:lnSpc>
                <a:spcPct val="90000"/>
              </a:lnSpc>
              <a:spcBef>
                <a:spcPts val="640"/>
              </a:spcBef>
              <a:spcAft>
                <a:spcPts val="0"/>
              </a:spcAft>
              <a:buClr>
                <a:schemeClr val="dk1"/>
              </a:buClr>
              <a:buSzPct val="100000"/>
              <a:buFont typeface="Arial"/>
              <a:buNone/>
            </a:pPr>
            <a:endParaRPr sz="3200" b="0" i="0" u="none">
              <a:solidFill>
                <a:schemeClr val="dk1"/>
              </a:solidFill>
              <a:latin typeface="Calibri"/>
              <a:ea typeface="Calibri"/>
              <a:cs typeface="Calibri"/>
              <a:sym typeface="Calibri"/>
            </a:endParaRPr>
          </a:p>
          <a:p>
            <a:pPr marL="342900" marR="0" lvl="0" indent="-342900" algn="l" rtl="0">
              <a:lnSpc>
                <a:spcPct val="90000"/>
              </a:lnSpc>
              <a:spcBef>
                <a:spcPts val="640"/>
              </a:spcBef>
              <a:spcAft>
                <a:spcPts val="0"/>
              </a:spcAft>
              <a:buClr>
                <a:schemeClr val="dk1"/>
              </a:buClr>
              <a:buSzPct val="25000"/>
              <a:buFont typeface="Arial"/>
              <a:buNone/>
            </a:pPr>
            <a:r>
              <a:rPr lang="en-US" sz="3200" b="0" i="0" u="none">
                <a:solidFill>
                  <a:schemeClr val="dk1"/>
                </a:solidFill>
                <a:latin typeface="Calibri"/>
                <a:ea typeface="Calibri"/>
                <a:cs typeface="Calibri"/>
                <a:sym typeface="Calibri"/>
              </a:rPr>
              <a:t>*most importantly, choose to take courses that challenge you (Honors, AP, Dual Enrollment)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Shape 177" descr="C:\Documents and Settings\GMUELLER\Local Settings\Temporary Internet Files\Content.IE5\H7X8AHSP\MPj04393360000[1].jpg"/>
          <p:cNvPicPr preferRelativeResize="0"/>
          <p:nvPr/>
        </p:nvPicPr>
        <p:blipFill rotWithShape="1">
          <a:blip r:embed="rId3">
            <a:alphaModFix/>
          </a:blip>
          <a:srcRect l="10038" t="16667" r="6310" b="5554"/>
          <a:stretch/>
        </p:blipFill>
        <p:spPr>
          <a:xfrm>
            <a:off x="685800" y="1600200"/>
            <a:ext cx="3048000" cy="4267199"/>
          </a:xfrm>
          <a:prstGeom prst="rect">
            <a:avLst/>
          </a:prstGeom>
          <a:noFill/>
          <a:ln>
            <a:noFill/>
          </a:ln>
        </p:spPr>
      </p:pic>
      <p:sp>
        <p:nvSpPr>
          <p:cNvPr id="178" name="Shape 178"/>
          <p:cNvSpPr txBox="1"/>
          <p:nvPr/>
        </p:nvSpPr>
        <p:spPr>
          <a:xfrm>
            <a:off x="762000" y="609600"/>
            <a:ext cx="7467600" cy="584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200" b="0" i="0" u="none" strike="noStrike" cap="none">
                <a:solidFill>
                  <a:schemeClr val="dk1"/>
                </a:solidFill>
                <a:latin typeface="Calibri"/>
                <a:ea typeface="Calibri"/>
                <a:cs typeface="Calibri"/>
                <a:sym typeface="Calibri"/>
              </a:rPr>
              <a:t>What does your transcript look like?</a:t>
            </a:r>
          </a:p>
        </p:txBody>
      </p:sp>
      <p:pic>
        <p:nvPicPr>
          <p:cNvPr id="179" name="Shape 179" descr="C:\Documents and Settings\GMUELLER\Local Settings\Temporary Internet Files\Content.IE5\T31CF2XB\MPj04002940000[1].jpg"/>
          <p:cNvPicPr preferRelativeResize="0"/>
          <p:nvPr/>
        </p:nvPicPr>
        <p:blipFill rotWithShape="1">
          <a:blip r:embed="rId4">
            <a:alphaModFix/>
          </a:blip>
          <a:srcRect l="16969" r="12481"/>
          <a:stretch/>
        </p:blipFill>
        <p:spPr>
          <a:xfrm>
            <a:off x="4495800" y="1905000"/>
            <a:ext cx="3962399" cy="37433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500"/>
                                        <p:tgtEl>
                                          <p:spTgt spid="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9"/>
                                        </p:tgtEl>
                                        <p:attrNameLst>
                                          <p:attrName>style.visibility</p:attrName>
                                        </p:attrNameLst>
                                      </p:cBhvr>
                                      <p:to>
                                        <p:strVal val="visible"/>
                                      </p:to>
                                    </p:set>
                                    <p:animEffect transition="in" filter="fade">
                                      <p:cBhvr>
                                        <p:cTn id="12"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Shape 184"/>
          <p:cNvPicPr preferRelativeResize="0"/>
          <p:nvPr/>
        </p:nvPicPr>
        <p:blipFill rotWithShape="1">
          <a:blip r:embed="rId3">
            <a:alphaModFix/>
          </a:blip>
          <a:srcRect/>
          <a:stretch/>
        </p:blipFill>
        <p:spPr>
          <a:xfrm>
            <a:off x="-33336" y="-76200"/>
            <a:ext cx="8686800" cy="8001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4. Spend your time wisely</a:t>
            </a:r>
          </a:p>
        </p:txBody>
      </p:sp>
      <p:sp>
        <p:nvSpPr>
          <p:cNvPr id="190" name="Shape 190"/>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a:solidFill>
                  <a:schemeClr val="dk1"/>
                </a:solidFill>
                <a:latin typeface="Calibri"/>
                <a:ea typeface="Calibri"/>
                <a:cs typeface="Calibri"/>
                <a:sym typeface="Calibri"/>
              </a:rPr>
              <a:t>What are you doing when you’re not in class or studying?</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a:solidFill>
                  <a:schemeClr val="dk1"/>
                </a:solidFill>
                <a:latin typeface="Calibri"/>
                <a:ea typeface="Calibri"/>
                <a:cs typeface="Calibri"/>
                <a:sym typeface="Calibri"/>
              </a:rPr>
              <a:t>What you spend your time doing will demonstrate to colleges what you value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Extracurricular Activities</a:t>
            </a:r>
          </a:p>
        </p:txBody>
      </p:sp>
      <p:sp>
        <p:nvSpPr>
          <p:cNvPr id="196" name="Shape 196"/>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a:solidFill>
                  <a:schemeClr val="dk1"/>
                </a:solidFill>
                <a:latin typeface="Calibri"/>
                <a:ea typeface="Calibri"/>
                <a:cs typeface="Calibri"/>
                <a:sym typeface="Calibri"/>
              </a:rPr>
              <a:t>Focus on two or three that interest you</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 Ones that you find personally rewarding</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Ones that provide a change of pace from your studies</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a:solidFill>
                  <a:schemeClr val="dk1"/>
                </a:solidFill>
                <a:latin typeface="Calibri"/>
                <a:ea typeface="Calibri"/>
                <a:cs typeface="Calibri"/>
                <a:sym typeface="Calibri"/>
              </a:rPr>
              <a:t>The nature of the commitment is what is most important, not the number of activities</a:t>
            </a:r>
          </a:p>
          <a:p>
            <a:pPr marL="342900" marR="0" lvl="0" indent="-342900" algn="l" rtl="0">
              <a:spcBef>
                <a:spcPts val="640"/>
              </a:spcBef>
              <a:buClr>
                <a:schemeClr val="dk1"/>
              </a:buClr>
              <a:buSzPct val="100000"/>
              <a:buFont typeface="Arial"/>
              <a:buNone/>
            </a:pPr>
            <a:endParaRPr sz="3200" b="0" i="0" u="non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5. Spend your summers wisely</a:t>
            </a:r>
          </a:p>
        </p:txBody>
      </p:sp>
      <p:sp>
        <p:nvSpPr>
          <p:cNvPr id="202" name="Shape 202"/>
          <p:cNvSpPr txBox="1">
            <a:spLocks noGrp="1"/>
          </p:cNvSpPr>
          <p:nvPr>
            <p:ph type="body" idx="1"/>
          </p:nvPr>
        </p:nvSpPr>
        <p:spPr>
          <a:xfrm>
            <a:off x="457200" y="1981200"/>
            <a:ext cx="8229600" cy="414496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a:solidFill>
                  <a:schemeClr val="dk1"/>
                </a:solidFill>
                <a:latin typeface="Calibri"/>
                <a:ea typeface="Calibri"/>
                <a:cs typeface="Calibri"/>
                <a:sym typeface="Calibri"/>
              </a:rPr>
              <a:t>Look under the Opportunities tab on our Counseling Corner page for summer programs the HS knows about.</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a:solidFill>
                  <a:schemeClr val="dk1"/>
                </a:solidFill>
                <a:latin typeface="Calibri"/>
                <a:ea typeface="Calibri"/>
                <a:cs typeface="Calibri"/>
                <a:sym typeface="Calibri"/>
              </a:rPr>
              <a:t>Search online for opportunities</a:t>
            </a:r>
          </a:p>
          <a:p>
            <a:pPr marL="342900" marR="0" lvl="0" indent="-342900" algn="l" rtl="0">
              <a:spcBef>
                <a:spcPts val="640"/>
              </a:spcBef>
              <a:buClr>
                <a:schemeClr val="dk1"/>
              </a:buClr>
              <a:buSzPct val="100000"/>
              <a:buFont typeface="Arial"/>
              <a:buNone/>
            </a:pPr>
            <a:endParaRPr sz="3200" b="0" i="0" u="non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Shape 207" descr="Untitled.tiff"/>
          <p:cNvPicPr preferRelativeResize="0"/>
          <p:nvPr/>
        </p:nvPicPr>
        <p:blipFill rotWithShape="1">
          <a:blip r:embed="rId3">
            <a:alphaModFix/>
          </a:blip>
          <a:srcRect t="7992" b="6726"/>
          <a:stretch/>
        </p:blipFill>
        <p:spPr>
          <a:xfrm>
            <a:off x="88900" y="773112"/>
            <a:ext cx="8991600" cy="6084887"/>
          </a:xfrm>
          <a:prstGeom prst="rect">
            <a:avLst/>
          </a:prstGeom>
          <a:noFill/>
          <a:ln>
            <a:noFill/>
          </a:ln>
        </p:spPr>
      </p:pic>
      <p:sp>
        <p:nvSpPr>
          <p:cNvPr id="208" name="Shape 208"/>
          <p:cNvSpPr txBox="1"/>
          <p:nvPr/>
        </p:nvSpPr>
        <p:spPr>
          <a:xfrm>
            <a:off x="381000" y="25400"/>
            <a:ext cx="8153399" cy="70802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0" i="0" u="none">
                <a:solidFill>
                  <a:schemeClr val="dk1"/>
                </a:solidFill>
                <a:latin typeface="Calibri"/>
                <a:ea typeface="Calibri"/>
                <a:cs typeface="Calibri"/>
                <a:sym typeface="Calibri"/>
              </a:rPr>
              <a:t>6. Know the factors that get you in</a:t>
            </a:r>
          </a:p>
        </p:txBody>
      </p:sp>
      <p:sp>
        <p:nvSpPr>
          <p:cNvPr id="209" name="Shape 209"/>
          <p:cNvSpPr txBox="1"/>
          <p:nvPr/>
        </p:nvSpPr>
        <p:spPr>
          <a:xfrm>
            <a:off x="434975" y="569912"/>
            <a:ext cx="8610599" cy="23177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900" b="1" i="0" u="none">
                <a:solidFill>
                  <a:schemeClr val="dk1"/>
                </a:solidFill>
                <a:latin typeface="Calibri"/>
                <a:ea typeface="Calibri"/>
                <a:cs typeface="Calibri"/>
                <a:sym typeface="Calibri"/>
              </a:rPr>
              <a:t>Percentage of colleges attributing different levels of importance to factors in the admission decision: 2011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Shape 97"/>
          <p:cNvPicPr preferRelativeResize="0"/>
          <p:nvPr/>
        </p:nvPicPr>
        <p:blipFill rotWithShape="1">
          <a:blip r:embed="rId3">
            <a:alphaModFix/>
          </a:blip>
          <a:srcRect/>
          <a:stretch/>
        </p:blipFill>
        <p:spPr>
          <a:xfrm>
            <a:off x="2286000" y="3581400"/>
            <a:ext cx="2895600" cy="2895600"/>
          </a:xfrm>
          <a:prstGeom prst="rect">
            <a:avLst/>
          </a:prstGeom>
          <a:noFill/>
          <a:ln>
            <a:noFill/>
          </a:ln>
        </p:spPr>
      </p:pic>
      <p:pic>
        <p:nvPicPr>
          <p:cNvPr id="98" name="Shape 98"/>
          <p:cNvPicPr preferRelativeResize="0"/>
          <p:nvPr/>
        </p:nvPicPr>
        <p:blipFill rotWithShape="1">
          <a:blip r:embed="rId4">
            <a:alphaModFix/>
          </a:blip>
          <a:srcRect/>
          <a:stretch/>
        </p:blipFill>
        <p:spPr>
          <a:xfrm>
            <a:off x="5562600" y="2971800"/>
            <a:ext cx="3228975" cy="1676399"/>
          </a:xfrm>
          <a:prstGeom prst="rect">
            <a:avLst/>
          </a:prstGeom>
          <a:noFill/>
          <a:ln>
            <a:noFill/>
          </a:ln>
        </p:spPr>
      </p:pic>
      <p:pic>
        <p:nvPicPr>
          <p:cNvPr id="99" name="Shape 99"/>
          <p:cNvPicPr preferRelativeResize="0"/>
          <p:nvPr/>
        </p:nvPicPr>
        <p:blipFill rotWithShape="1">
          <a:blip r:embed="rId5">
            <a:alphaModFix/>
          </a:blip>
          <a:srcRect/>
          <a:stretch/>
        </p:blipFill>
        <p:spPr>
          <a:xfrm>
            <a:off x="762000" y="1752600"/>
            <a:ext cx="2032000" cy="2032000"/>
          </a:xfrm>
          <a:prstGeom prst="rect">
            <a:avLst/>
          </a:prstGeom>
          <a:noFill/>
          <a:ln>
            <a:noFill/>
          </a:ln>
        </p:spPr>
      </p:pic>
      <p:pic>
        <p:nvPicPr>
          <p:cNvPr id="100" name="Shape 100"/>
          <p:cNvPicPr preferRelativeResize="0"/>
          <p:nvPr/>
        </p:nvPicPr>
        <p:blipFill rotWithShape="1">
          <a:blip r:embed="rId6">
            <a:alphaModFix/>
          </a:blip>
          <a:srcRect/>
          <a:stretch/>
        </p:blipFill>
        <p:spPr>
          <a:xfrm>
            <a:off x="3276600" y="722312"/>
            <a:ext cx="3200399" cy="204628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228600" y="274637"/>
            <a:ext cx="87630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0" i="0" u="none" strike="noStrike" cap="none">
                <a:solidFill>
                  <a:schemeClr val="dk1"/>
                </a:solidFill>
                <a:latin typeface="Calibri"/>
                <a:ea typeface="Calibri"/>
                <a:cs typeface="Calibri"/>
                <a:sym typeface="Calibri"/>
              </a:rPr>
              <a:t>7. Know how to prepare for </a:t>
            </a:r>
            <a:br>
              <a:rPr lang="en-US" sz="4000" b="0" i="0" u="none" strike="noStrike" cap="none">
                <a:solidFill>
                  <a:schemeClr val="dk1"/>
                </a:solidFill>
                <a:latin typeface="Calibri"/>
                <a:ea typeface="Calibri"/>
                <a:cs typeface="Calibri"/>
                <a:sym typeface="Calibri"/>
              </a:rPr>
            </a:br>
            <a:r>
              <a:rPr lang="en-US" sz="4000" b="0" i="0" u="none" strike="noStrike" cap="none">
                <a:solidFill>
                  <a:schemeClr val="dk1"/>
                </a:solidFill>
                <a:latin typeface="Calibri"/>
                <a:ea typeface="Calibri"/>
                <a:cs typeface="Calibri"/>
                <a:sym typeface="Calibri"/>
              </a:rPr>
              <a:t>Standardized Testing</a:t>
            </a:r>
          </a:p>
        </p:txBody>
      </p:sp>
      <p:sp>
        <p:nvSpPr>
          <p:cNvPr id="215" name="Shape 215"/>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a:solidFill>
                  <a:schemeClr val="dk1"/>
                </a:solidFill>
                <a:latin typeface="Calibri"/>
                <a:ea typeface="Calibri"/>
                <a:cs typeface="Calibri"/>
                <a:sym typeface="Calibri"/>
              </a:rPr>
              <a:t>Many colleges, universities and scholarships require either the ACT or SAT</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a:solidFill>
                  <a:schemeClr val="dk1"/>
                </a:solidFill>
                <a:latin typeface="Calibri"/>
                <a:ea typeface="Calibri"/>
                <a:cs typeface="Calibri"/>
                <a:sym typeface="Calibri"/>
              </a:rPr>
              <a:t>There are many prep opportunities</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PSAT (October); you can take it every year</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Variety of free online practice tests</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Khan Academy SAT test prep</a:t>
            </a:r>
          </a:p>
          <a:p>
            <a:pPr marL="342900" marR="0" lvl="0" indent="-342900" algn="l" rtl="0">
              <a:spcBef>
                <a:spcPts val="56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0" i="0" u="none" strike="noStrike" cap="none">
                <a:solidFill>
                  <a:schemeClr val="dk1"/>
                </a:solidFill>
                <a:latin typeface="Calibri"/>
                <a:ea typeface="Calibri"/>
                <a:cs typeface="Calibri"/>
                <a:sym typeface="Calibri"/>
              </a:rPr>
              <a:t>8. Know the best sources for college research</a:t>
            </a:r>
          </a:p>
        </p:txBody>
      </p:sp>
      <p:sp>
        <p:nvSpPr>
          <p:cNvPr id="221" name="Shape 221"/>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a:solidFill>
                  <a:schemeClr val="dk1"/>
                </a:solidFill>
                <a:latin typeface="Calibri"/>
                <a:ea typeface="Calibri"/>
                <a:cs typeface="Calibri"/>
                <a:sym typeface="Calibri"/>
              </a:rPr>
              <a:t>This process should be the culmination of doing several “getting to know yourself” activities</a:t>
            </a:r>
          </a:p>
          <a:p>
            <a:pPr marL="342900" marR="0" lvl="0" indent="-342900" algn="l" rtl="0">
              <a:spcBef>
                <a:spcPts val="640"/>
              </a:spcBef>
              <a:buClr>
                <a:schemeClr val="dk1"/>
              </a:buClr>
              <a:buSzPct val="100000"/>
              <a:buFont typeface="Arial"/>
              <a:buNone/>
            </a:pPr>
            <a:endParaRPr sz="3200" b="0" i="0" u="none">
              <a:solidFill>
                <a:schemeClr val="dk1"/>
              </a:solidFill>
              <a:latin typeface="Calibri"/>
              <a:ea typeface="Calibri"/>
              <a:cs typeface="Calibri"/>
              <a:sym typeface="Calibri"/>
            </a:endParaRPr>
          </a:p>
        </p:txBody>
      </p:sp>
      <p:pic>
        <p:nvPicPr>
          <p:cNvPr id="222" name="Shape 222"/>
          <p:cNvPicPr preferRelativeResize="0"/>
          <p:nvPr/>
        </p:nvPicPr>
        <p:blipFill rotWithShape="1">
          <a:blip r:embed="rId3">
            <a:alphaModFix/>
          </a:blip>
          <a:srcRect/>
          <a:stretch/>
        </p:blipFill>
        <p:spPr>
          <a:xfrm>
            <a:off x="3505200" y="3908425"/>
            <a:ext cx="1676399" cy="2133599"/>
          </a:xfrm>
          <a:prstGeom prst="rect">
            <a:avLst/>
          </a:prstGeom>
          <a:noFill/>
          <a:ln>
            <a:noFill/>
          </a:ln>
        </p:spPr>
      </p:pic>
      <p:pic>
        <p:nvPicPr>
          <p:cNvPr id="223" name="Shape 223"/>
          <p:cNvPicPr preferRelativeResize="0"/>
          <p:nvPr/>
        </p:nvPicPr>
        <p:blipFill rotWithShape="1">
          <a:blip r:embed="rId4">
            <a:alphaModFix/>
          </a:blip>
          <a:srcRect/>
          <a:stretch/>
        </p:blipFill>
        <p:spPr>
          <a:xfrm>
            <a:off x="5638800" y="2962275"/>
            <a:ext cx="1524000" cy="1933574"/>
          </a:xfrm>
          <a:prstGeom prst="rect">
            <a:avLst/>
          </a:prstGeom>
          <a:noFill/>
          <a:ln>
            <a:noFill/>
          </a:ln>
        </p:spPr>
      </p:pic>
      <p:sp>
        <p:nvSpPr>
          <p:cNvPr id="224" name="Shape 224"/>
          <p:cNvSpPr txBox="1"/>
          <p:nvPr/>
        </p:nvSpPr>
        <p:spPr>
          <a:xfrm rot="-1920000">
            <a:off x="396875" y="3667125"/>
            <a:ext cx="3047999" cy="6461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70C0"/>
              </a:buClr>
              <a:buSzPct val="25000"/>
              <a:buFont typeface="Calibri"/>
              <a:buNone/>
            </a:pPr>
            <a:r>
              <a:rPr lang="en-US" sz="3600" b="0" i="0" u="none">
                <a:solidFill>
                  <a:srgbClr val="0070C0"/>
                </a:solidFill>
                <a:latin typeface="Calibri"/>
                <a:ea typeface="Calibri"/>
                <a:cs typeface="Calibri"/>
                <a:sym typeface="Calibri"/>
              </a:rPr>
              <a:t>Career Cruising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Three types of fit</a:t>
            </a:r>
          </a:p>
        </p:txBody>
      </p:sp>
      <p:sp>
        <p:nvSpPr>
          <p:cNvPr id="230" name="Shape 230"/>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a:solidFill>
                  <a:schemeClr val="dk1"/>
                </a:solidFill>
                <a:latin typeface="Calibri"/>
                <a:ea typeface="Calibri"/>
                <a:cs typeface="Calibri"/>
                <a:sym typeface="Calibri"/>
              </a:rPr>
              <a:t>The Trifecta: </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•Academic Fit</a:t>
            </a:r>
          </a:p>
          <a:p>
            <a:pPr marL="1143000" marR="0" lvl="2" indent="-228600" algn="l" rtl="0">
              <a:lnSpc>
                <a:spcPct val="100000"/>
              </a:lnSpc>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 </a:t>
            </a:r>
            <a:r>
              <a:rPr lang="en-US" sz="2400" b="0" i="1" u="none" strike="noStrike" cap="none">
                <a:solidFill>
                  <a:srgbClr val="FF0000"/>
                </a:solidFill>
                <a:latin typeface="Calibri"/>
                <a:ea typeface="Calibri"/>
                <a:cs typeface="Calibri"/>
                <a:sym typeface="Calibri"/>
              </a:rPr>
              <a:t>How do you match academically?</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•Campus Culture Fit </a:t>
            </a:r>
          </a:p>
          <a:p>
            <a:pPr marL="1143000" marR="0" lvl="2" indent="-228600" algn="l" rtl="0">
              <a:lnSpc>
                <a:spcPct val="100000"/>
              </a:lnSpc>
              <a:spcBef>
                <a:spcPts val="480"/>
              </a:spcBef>
              <a:spcAft>
                <a:spcPts val="0"/>
              </a:spcAft>
              <a:buClr>
                <a:srgbClr val="FF0000"/>
              </a:buClr>
              <a:buSzPct val="100000"/>
              <a:buFont typeface="Arial"/>
              <a:buChar char="•"/>
            </a:pPr>
            <a:r>
              <a:rPr lang="en-US" sz="2400" b="0" i="0" u="none" strike="noStrike" cap="none">
                <a:solidFill>
                  <a:srgbClr val="FF0000"/>
                </a:solidFill>
                <a:latin typeface="Calibri"/>
                <a:ea typeface="Calibri"/>
                <a:cs typeface="Calibri"/>
                <a:sym typeface="Calibri"/>
              </a:rPr>
              <a:t>What type of school is a good fit for you?</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•Financial Fit </a:t>
            </a:r>
          </a:p>
          <a:p>
            <a:pPr marL="1143000" marR="0" lvl="2" indent="-228600" algn="l" rtl="0">
              <a:lnSpc>
                <a:spcPct val="100000"/>
              </a:lnSpc>
              <a:spcBef>
                <a:spcPts val="480"/>
              </a:spcBef>
              <a:spcAft>
                <a:spcPts val="0"/>
              </a:spcAft>
              <a:buClr>
                <a:srgbClr val="FF0000"/>
              </a:buClr>
              <a:buSzPct val="100000"/>
              <a:buFont typeface="Arial"/>
              <a:buChar char="•"/>
            </a:pPr>
            <a:r>
              <a:rPr lang="en-US" sz="2400" b="0" i="1" u="none" strike="noStrike" cap="none">
                <a:solidFill>
                  <a:srgbClr val="FF0000"/>
                </a:solidFill>
                <a:latin typeface="Calibri"/>
                <a:ea typeface="Calibri"/>
                <a:cs typeface="Calibri"/>
                <a:sym typeface="Calibri"/>
              </a:rPr>
              <a:t>What do you know about the cost? Do you know the NET PRICE vs. Sticker Price?</a:t>
            </a:r>
          </a:p>
          <a:p>
            <a:pPr marL="342900" marR="0" lvl="0" indent="-342900" algn="l" rtl="0">
              <a:spcBef>
                <a:spcPts val="480"/>
              </a:spcBef>
              <a:buClr>
                <a:schemeClr val="dk1"/>
              </a:buClr>
              <a:buSzPct val="100000"/>
              <a:buFont typeface="Arial"/>
              <a:buNone/>
            </a:pPr>
            <a:endParaRPr sz="2400" b="0" i="1" u="none" strike="noStrike" cap="none">
              <a:solidFill>
                <a:srgbClr val="FF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9. Visit, Visit, Visit</a:t>
            </a:r>
          </a:p>
        </p:txBody>
      </p:sp>
      <p:sp>
        <p:nvSpPr>
          <p:cNvPr id="236" name="Shape 236"/>
          <p:cNvSpPr txBox="1"/>
          <p:nvPr/>
        </p:nvSpPr>
        <p:spPr>
          <a:xfrm>
            <a:off x="228600" y="1828800"/>
            <a:ext cx="8610599" cy="4246562"/>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dk1"/>
              </a:buClr>
              <a:buSzPct val="100000"/>
              <a:buFont typeface="Arial"/>
              <a:buChar char="•"/>
            </a:pPr>
            <a:r>
              <a:rPr lang="en-US" sz="3000" b="0" i="0" u="none">
                <a:solidFill>
                  <a:schemeClr val="dk1"/>
                </a:solidFill>
                <a:latin typeface="Calibri"/>
                <a:ea typeface="Calibri"/>
                <a:cs typeface="Calibri"/>
                <a:sym typeface="Calibri"/>
              </a:rPr>
              <a:t>This is best way to uncover “insider” information and learn the uniqueness of each school</a:t>
            </a:r>
          </a:p>
          <a:p>
            <a:pPr marL="457200" marR="0" lvl="0" indent="-457200" algn="l" rtl="0">
              <a:lnSpc>
                <a:spcPct val="100000"/>
              </a:lnSpc>
              <a:spcBef>
                <a:spcPts val="0"/>
              </a:spcBef>
              <a:spcAft>
                <a:spcPts val="0"/>
              </a:spcAft>
              <a:buClr>
                <a:schemeClr val="dk1"/>
              </a:buClr>
              <a:buSzPct val="100000"/>
              <a:buFont typeface="Arial"/>
              <a:buChar char="•"/>
            </a:pPr>
            <a:r>
              <a:rPr lang="en-US" sz="3000" b="0" i="0" u="none">
                <a:solidFill>
                  <a:schemeClr val="dk1"/>
                </a:solidFill>
                <a:latin typeface="Calibri"/>
                <a:ea typeface="Calibri"/>
                <a:cs typeface="Calibri"/>
                <a:sym typeface="Calibri"/>
              </a:rPr>
              <a:t>Spring of Sophomore and Junior Year is the best time to visit</a:t>
            </a:r>
          </a:p>
          <a:p>
            <a:pPr marL="457200" marR="0" lvl="0" indent="-457200" algn="l" rtl="0">
              <a:lnSpc>
                <a:spcPct val="100000"/>
              </a:lnSpc>
              <a:spcBef>
                <a:spcPts val="0"/>
              </a:spcBef>
              <a:spcAft>
                <a:spcPts val="0"/>
              </a:spcAft>
              <a:buClr>
                <a:schemeClr val="dk1"/>
              </a:buClr>
              <a:buSzPct val="100000"/>
              <a:buFont typeface="Arial"/>
              <a:buChar char="•"/>
            </a:pPr>
            <a:r>
              <a:rPr lang="en-US" sz="3000" b="0" i="0" u="none">
                <a:solidFill>
                  <a:schemeClr val="dk1"/>
                </a:solidFill>
                <a:latin typeface="Calibri"/>
                <a:ea typeface="Calibri"/>
                <a:cs typeface="Calibri"/>
                <a:sym typeface="Calibri"/>
              </a:rPr>
              <a:t>Consider visiting </a:t>
            </a:r>
            <a:r>
              <a:rPr lang="en-US" sz="3000" b="0" i="0" u="none">
                <a:solidFill>
                  <a:srgbClr val="FF0000"/>
                </a:solidFill>
                <a:latin typeface="Calibri"/>
                <a:ea typeface="Calibri"/>
                <a:cs typeface="Calibri"/>
                <a:sym typeface="Calibri"/>
              </a:rPr>
              <a:t>at least 3 colleges</a:t>
            </a:r>
          </a:p>
          <a:p>
            <a:pPr marL="457200" marR="0" lvl="0" indent="-457200" algn="l" rtl="0">
              <a:lnSpc>
                <a:spcPct val="100000"/>
              </a:lnSpc>
              <a:spcBef>
                <a:spcPts val="0"/>
              </a:spcBef>
              <a:spcAft>
                <a:spcPts val="0"/>
              </a:spcAft>
              <a:buClr>
                <a:schemeClr val="dk1"/>
              </a:buClr>
              <a:buSzPct val="100000"/>
              <a:buFont typeface="Arial"/>
              <a:buChar char="•"/>
            </a:pPr>
            <a:r>
              <a:rPr lang="en-US" sz="3000" b="0" i="0" u="none">
                <a:solidFill>
                  <a:schemeClr val="dk1"/>
                </a:solidFill>
                <a:latin typeface="Calibri"/>
                <a:ea typeface="Calibri"/>
                <a:cs typeface="Calibri"/>
                <a:sym typeface="Calibri"/>
              </a:rPr>
              <a:t>To set up a campus visit, you must go to the college/university website</a:t>
            </a:r>
          </a:p>
          <a:p>
            <a:pPr marL="457200" marR="0" lvl="0" indent="-457200" algn="l" rtl="0">
              <a:lnSpc>
                <a:spcPct val="100000"/>
              </a:lnSpc>
              <a:spcBef>
                <a:spcPts val="0"/>
              </a:spcBef>
              <a:spcAft>
                <a:spcPts val="0"/>
              </a:spcAft>
              <a:buClr>
                <a:schemeClr val="dk1"/>
              </a:buClr>
              <a:buSzPct val="100000"/>
              <a:buFont typeface="Arial"/>
              <a:buChar char="•"/>
            </a:pPr>
            <a:r>
              <a:rPr lang="en-US" sz="3000" b="0" i="0" u="none">
                <a:solidFill>
                  <a:schemeClr val="dk1"/>
                </a:solidFill>
                <a:latin typeface="Calibri"/>
                <a:ea typeface="Calibri"/>
                <a:cs typeface="Calibri"/>
                <a:sym typeface="Calibri"/>
              </a:rPr>
              <a:t>You are allowed two excused college visits per year- bring back a note from the college for it to count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10. Use your counselor</a:t>
            </a:r>
          </a:p>
        </p:txBody>
      </p:sp>
      <p:sp>
        <p:nvSpPr>
          <p:cNvPr id="242" name="Shape 242"/>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a:solidFill>
                  <a:schemeClr val="dk1"/>
                </a:solidFill>
                <a:latin typeface="Calibri"/>
                <a:ea typeface="Calibri"/>
                <a:cs typeface="Calibri"/>
                <a:sym typeface="Calibri"/>
              </a:rPr>
              <a:t>Schedule a meeting with your counselor if you have questions or concerns</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a:solidFill>
                  <a:schemeClr val="dk1"/>
                </a:solidFill>
                <a:latin typeface="Calibri"/>
                <a:ea typeface="Calibri"/>
                <a:cs typeface="Calibri"/>
                <a:sym typeface="Calibri"/>
              </a:rPr>
              <a:t>Demonstrate that you are highly motivated</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a:solidFill>
                  <a:schemeClr val="dk1"/>
                </a:solidFill>
                <a:latin typeface="Calibri"/>
                <a:ea typeface="Calibri"/>
                <a:cs typeface="Calibri"/>
                <a:sym typeface="Calibri"/>
              </a:rPr>
              <a:t>Counselors can help you make a plan and give recommendations</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a:solidFill>
                  <a:schemeClr val="dk1"/>
                </a:solidFill>
                <a:latin typeface="Calibri"/>
                <a:ea typeface="Calibri"/>
                <a:cs typeface="Calibri"/>
                <a:sym typeface="Calibri"/>
              </a:rPr>
              <a:t>Counselors are your best source for helping you fin</a:t>
            </a:r>
            <a:r>
              <a:rPr lang="en-US"/>
              <a:t>d </a:t>
            </a:r>
            <a:r>
              <a:rPr lang="en-US" sz="3200" b="0" i="0" u="none">
                <a:solidFill>
                  <a:schemeClr val="dk1"/>
                </a:solidFill>
                <a:latin typeface="Calibri"/>
                <a:ea typeface="Calibri"/>
                <a:cs typeface="Calibri"/>
                <a:sym typeface="Calibri"/>
              </a:rPr>
              <a:t>“insider information”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Name a college that…</a:t>
            </a:r>
          </a:p>
        </p:txBody>
      </p:sp>
      <p:sp>
        <p:nvSpPr>
          <p:cNvPr id="106" name="Shape 106"/>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200" b="0" i="0" u="none" strike="noStrike" cap="none">
                <a:solidFill>
                  <a:schemeClr val="dk1"/>
                </a:solidFill>
                <a:latin typeface="Calibri"/>
                <a:ea typeface="Calibri"/>
                <a:cs typeface="Calibri"/>
                <a:sym typeface="Calibri"/>
              </a:rPr>
              <a:t>…doesn’t require you to take the ACT or SAT to get 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228600" y="381000"/>
            <a:ext cx="8534399"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0" i="0" u="none" strike="noStrike" cap="none">
                <a:solidFill>
                  <a:schemeClr val="dk1"/>
                </a:solidFill>
                <a:latin typeface="Calibri"/>
                <a:ea typeface="Calibri"/>
                <a:cs typeface="Calibri"/>
                <a:sym typeface="Calibri"/>
              </a:rPr>
              <a:t>There are around 850!</a:t>
            </a:r>
            <a:br>
              <a:rPr lang="en-US" sz="4000" b="0" i="0" u="none" strike="noStrike" cap="none">
                <a:solidFill>
                  <a:schemeClr val="dk1"/>
                </a:solidFill>
                <a:latin typeface="Calibri"/>
                <a:ea typeface="Calibri"/>
                <a:cs typeface="Calibri"/>
                <a:sym typeface="Calibri"/>
              </a:rPr>
            </a:br>
            <a:r>
              <a:rPr lang="en-US" sz="4000" b="0" i="0" u="none" strike="noStrike" cap="none">
                <a:solidFill>
                  <a:schemeClr val="dk1"/>
                </a:solidFill>
                <a:latin typeface="Calibri"/>
                <a:ea typeface="Calibri"/>
                <a:cs typeface="Calibri"/>
                <a:sym typeface="Calibri"/>
              </a:rPr>
              <a:t>go to </a:t>
            </a:r>
            <a:r>
              <a:rPr lang="en-US" sz="4000" b="0" i="0" u="sng" strike="noStrike" cap="none">
                <a:solidFill>
                  <a:schemeClr val="hlink"/>
                </a:solidFill>
                <a:latin typeface="Calibri"/>
                <a:ea typeface="Calibri"/>
                <a:cs typeface="Calibri"/>
                <a:sym typeface="Calibri"/>
                <a:hlinkClick r:id="rId3"/>
              </a:rPr>
              <a:t>www.fairtest.org</a:t>
            </a:r>
            <a:r>
              <a:rPr lang="en-US" sz="4000" b="0" i="0" u="none" strike="noStrike" cap="none">
                <a:solidFill>
                  <a:schemeClr val="dk1"/>
                </a:solidFill>
                <a:latin typeface="Calibri"/>
                <a:ea typeface="Calibri"/>
                <a:cs typeface="Calibri"/>
                <a:sym typeface="Calibri"/>
              </a:rPr>
              <a:t> to see the full list</a:t>
            </a:r>
          </a:p>
        </p:txBody>
      </p:sp>
      <p:pic>
        <p:nvPicPr>
          <p:cNvPr id="112" name="Shape 112"/>
          <p:cNvPicPr preferRelativeResize="0"/>
          <p:nvPr/>
        </p:nvPicPr>
        <p:blipFill rotWithShape="1">
          <a:blip r:embed="rId4">
            <a:alphaModFix/>
          </a:blip>
          <a:srcRect/>
          <a:stretch/>
        </p:blipFill>
        <p:spPr>
          <a:xfrm>
            <a:off x="1447800" y="1884361"/>
            <a:ext cx="6324600" cy="45926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Name two colleges…</a:t>
            </a:r>
          </a:p>
        </p:txBody>
      </p:sp>
      <p:sp>
        <p:nvSpPr>
          <p:cNvPr id="118" name="Shape 118"/>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200" b="0" i="0" u="none" strike="noStrike" cap="none">
                <a:solidFill>
                  <a:schemeClr val="dk1"/>
                </a:solidFill>
                <a:latin typeface="Calibri"/>
                <a:ea typeface="Calibri"/>
                <a:cs typeface="Calibri"/>
                <a:sym typeface="Calibri"/>
              </a:rPr>
              <a:t>…where you only take one class at a time for three week blocks!</a:t>
            </a:r>
          </a:p>
        </p:txBody>
      </p:sp>
      <p:pic>
        <p:nvPicPr>
          <p:cNvPr id="119" name="Shape 119"/>
          <p:cNvPicPr preferRelativeResize="0"/>
          <p:nvPr/>
        </p:nvPicPr>
        <p:blipFill rotWithShape="1">
          <a:blip r:embed="rId3">
            <a:alphaModFix/>
          </a:blip>
          <a:srcRect/>
          <a:stretch/>
        </p:blipFill>
        <p:spPr>
          <a:xfrm>
            <a:off x="762000" y="3048000"/>
            <a:ext cx="3035300" cy="2679700"/>
          </a:xfrm>
          <a:prstGeom prst="rect">
            <a:avLst/>
          </a:prstGeom>
          <a:noFill/>
          <a:ln>
            <a:noFill/>
          </a:ln>
        </p:spPr>
      </p:pic>
      <p:pic>
        <p:nvPicPr>
          <p:cNvPr id="120" name="Shape 120"/>
          <p:cNvPicPr preferRelativeResize="0"/>
          <p:nvPr/>
        </p:nvPicPr>
        <p:blipFill rotWithShape="1">
          <a:blip r:embed="rId4">
            <a:alphaModFix/>
          </a:blip>
          <a:srcRect/>
          <a:stretch/>
        </p:blipFill>
        <p:spPr>
          <a:xfrm>
            <a:off x="4343400" y="3019425"/>
            <a:ext cx="4343400" cy="3101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Shape 125"/>
          <p:cNvPicPr preferRelativeResize="0"/>
          <p:nvPr/>
        </p:nvPicPr>
        <p:blipFill rotWithShape="1">
          <a:blip r:embed="rId3">
            <a:alphaModFix/>
          </a:blip>
          <a:srcRect/>
          <a:stretch/>
        </p:blipFill>
        <p:spPr>
          <a:xfrm>
            <a:off x="533400" y="1549400"/>
            <a:ext cx="3809999" cy="3809999"/>
          </a:xfrm>
          <a:prstGeom prst="rect">
            <a:avLst/>
          </a:prstGeom>
          <a:noFill/>
          <a:ln>
            <a:noFill/>
          </a:ln>
        </p:spPr>
      </p:pic>
      <p:pic>
        <p:nvPicPr>
          <p:cNvPr id="126" name="Shape 126"/>
          <p:cNvPicPr preferRelativeResize="0"/>
          <p:nvPr/>
        </p:nvPicPr>
        <p:blipFill rotWithShape="1">
          <a:blip r:embed="rId4">
            <a:alphaModFix/>
          </a:blip>
          <a:srcRect/>
          <a:stretch/>
        </p:blipFill>
        <p:spPr>
          <a:xfrm>
            <a:off x="5029200" y="1981200"/>
            <a:ext cx="3505200" cy="2895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Know any schools that are…</a:t>
            </a:r>
          </a:p>
        </p:txBody>
      </p:sp>
      <p:sp>
        <p:nvSpPr>
          <p:cNvPr id="132" name="Shape 132"/>
          <p:cNvSpPr txBox="1">
            <a:spLocks noGrp="1"/>
          </p:cNvSpPr>
          <p:nvPr>
            <p:ph type="body" idx="1"/>
          </p:nvPr>
        </p:nvSpPr>
        <p:spPr>
          <a:xfrm>
            <a:off x="457200" y="1981200"/>
            <a:ext cx="8229600" cy="41449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Calibri"/>
                <a:ea typeface="Calibri"/>
                <a:cs typeface="Calibri"/>
                <a:sym typeface="Calibri"/>
              </a:rPr>
              <a:t>…Tuition free?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Shape 137"/>
          <p:cNvPicPr preferRelativeResize="0"/>
          <p:nvPr/>
        </p:nvPicPr>
        <p:blipFill rotWithShape="1">
          <a:blip r:embed="rId3">
            <a:alphaModFix/>
          </a:blip>
          <a:srcRect l="22180" t="31622" r="18850" b="34540"/>
          <a:stretch/>
        </p:blipFill>
        <p:spPr>
          <a:xfrm>
            <a:off x="381000" y="3352800"/>
            <a:ext cx="3840161" cy="1652586"/>
          </a:xfrm>
          <a:prstGeom prst="rect">
            <a:avLst/>
          </a:prstGeom>
          <a:noFill/>
          <a:ln>
            <a:noFill/>
          </a:ln>
        </p:spPr>
      </p:pic>
      <p:pic>
        <p:nvPicPr>
          <p:cNvPr id="138" name="Shape 138"/>
          <p:cNvPicPr preferRelativeResize="0"/>
          <p:nvPr/>
        </p:nvPicPr>
        <p:blipFill rotWithShape="1">
          <a:blip r:embed="rId4">
            <a:alphaModFix/>
          </a:blip>
          <a:srcRect/>
          <a:stretch/>
        </p:blipFill>
        <p:spPr>
          <a:xfrm>
            <a:off x="4953000" y="609600"/>
            <a:ext cx="2670175" cy="2679700"/>
          </a:xfrm>
          <a:prstGeom prst="rect">
            <a:avLst/>
          </a:prstGeom>
          <a:noFill/>
          <a:ln>
            <a:noFill/>
          </a:ln>
        </p:spPr>
      </p:pic>
      <p:pic>
        <p:nvPicPr>
          <p:cNvPr id="139" name="Shape 139"/>
          <p:cNvPicPr preferRelativeResize="0"/>
          <p:nvPr/>
        </p:nvPicPr>
        <p:blipFill rotWithShape="1">
          <a:blip r:embed="rId5">
            <a:alphaModFix/>
          </a:blip>
          <a:srcRect/>
          <a:stretch/>
        </p:blipFill>
        <p:spPr>
          <a:xfrm>
            <a:off x="1295400" y="609600"/>
            <a:ext cx="2032000" cy="2032000"/>
          </a:xfrm>
          <a:prstGeom prst="rect">
            <a:avLst/>
          </a:prstGeom>
          <a:noFill/>
          <a:ln>
            <a:noFill/>
          </a:ln>
        </p:spPr>
      </p:pic>
      <p:pic>
        <p:nvPicPr>
          <p:cNvPr id="140" name="Shape 140"/>
          <p:cNvPicPr preferRelativeResize="0"/>
          <p:nvPr/>
        </p:nvPicPr>
        <p:blipFill rotWithShape="1">
          <a:blip r:embed="rId6">
            <a:alphaModFix/>
          </a:blip>
          <a:srcRect/>
          <a:stretch/>
        </p:blipFill>
        <p:spPr>
          <a:xfrm>
            <a:off x="228600" y="5791200"/>
            <a:ext cx="8359775" cy="549275"/>
          </a:xfrm>
          <a:prstGeom prst="rect">
            <a:avLst/>
          </a:prstGeom>
          <a:noFill/>
          <a:ln>
            <a:noFill/>
          </a:ln>
        </p:spPr>
      </p:pic>
      <p:sp>
        <p:nvSpPr>
          <p:cNvPr id="141" name="Shape 141"/>
          <p:cNvSpPr txBox="1"/>
          <p:nvPr/>
        </p:nvSpPr>
        <p:spPr>
          <a:xfrm>
            <a:off x="5105400" y="3657600"/>
            <a:ext cx="3352799" cy="175418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600" b="0" i="0" u="none" strike="noStrike" cap="none">
                <a:solidFill>
                  <a:schemeClr val="dk1"/>
                </a:solidFill>
                <a:latin typeface="Calibri"/>
                <a:ea typeface="Calibri"/>
                <a:cs typeface="Calibri"/>
                <a:sym typeface="Calibri"/>
              </a:rPr>
              <a:t>And all 5 of the U.S. Military Academies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722312" y="4406900"/>
            <a:ext cx="8116887" cy="13620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4000" b="1" i="0" u="none" strike="noStrike" cap="none">
                <a:solidFill>
                  <a:schemeClr val="dk1"/>
                </a:solidFill>
                <a:latin typeface="Calibri"/>
                <a:ea typeface="Calibri"/>
                <a:cs typeface="Calibri"/>
                <a:sym typeface="Calibri"/>
              </a:rPr>
              <a:t>TOP 10 THINGS YOU NEED TO KNOW</a:t>
            </a:r>
          </a:p>
        </p:txBody>
      </p:sp>
      <p:sp>
        <p:nvSpPr>
          <p:cNvPr id="147" name="Shape 147"/>
          <p:cNvSpPr txBox="1">
            <a:spLocks noGrp="1"/>
          </p:cNvSpPr>
          <p:nvPr>
            <p:ph type="body" idx="1"/>
          </p:nvPr>
        </p:nvSpPr>
        <p:spPr>
          <a:xfrm>
            <a:off x="722312" y="2906711"/>
            <a:ext cx="7772400" cy="1500187"/>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898989"/>
              </a:buClr>
              <a:buSzPct val="25000"/>
              <a:buFont typeface="Arial"/>
              <a:buNone/>
            </a:pPr>
            <a:r>
              <a:rPr lang="en-US" sz="2000" b="0" i="0" u="none" strike="noStrike" cap="none">
                <a:solidFill>
                  <a:srgbClr val="898989"/>
                </a:solidFill>
                <a:latin typeface="Calibri"/>
                <a:ea typeface="Calibri"/>
                <a:cs typeface="Calibri"/>
                <a:sym typeface="Calibri"/>
              </a:rPr>
              <a:t>Planning for college</a:t>
            </a:r>
          </a:p>
        </p:txBody>
      </p:sp>
      <p:sp>
        <p:nvSpPr>
          <p:cNvPr id="148" name="Shape 148"/>
          <p:cNvSpPr txBox="1"/>
          <p:nvPr/>
        </p:nvSpPr>
        <p:spPr>
          <a:xfrm rot="-419966">
            <a:off x="468658" y="923998"/>
            <a:ext cx="7351085" cy="230831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00"/>
              </a:buClr>
              <a:buSzPct val="25000"/>
              <a:buFont typeface="Stardos Stencil"/>
              <a:buNone/>
            </a:pPr>
            <a:r>
              <a:rPr lang="en-US" sz="7200" b="1" i="0" u="none" strike="noStrike" cap="none">
                <a:solidFill>
                  <a:srgbClr val="FF0000"/>
                </a:solidFill>
                <a:latin typeface="Stardos Stencil"/>
                <a:ea typeface="Stardos Stencil"/>
                <a:cs typeface="Stardos Stencil"/>
                <a:sym typeface="Stardos Stencil"/>
              </a:rPr>
              <a:t>INSIDER</a:t>
            </a:r>
            <a:br>
              <a:rPr lang="en-US" sz="7200" b="1" i="0" u="none" strike="noStrike" cap="none">
                <a:solidFill>
                  <a:srgbClr val="FF0000"/>
                </a:solidFill>
                <a:latin typeface="Stardos Stencil"/>
                <a:ea typeface="Stardos Stencil"/>
                <a:cs typeface="Stardos Stencil"/>
                <a:sym typeface="Stardos Stencil"/>
              </a:rPr>
            </a:br>
            <a:r>
              <a:rPr lang="en-US" sz="7200" b="1" i="0" u="none" strike="noStrike" cap="none">
                <a:solidFill>
                  <a:srgbClr val="FF0000"/>
                </a:solidFill>
                <a:latin typeface="Stardos Stencil"/>
                <a:ea typeface="Stardos Stencil"/>
                <a:cs typeface="Stardos Stencil"/>
                <a:sym typeface="Stardos Stencil"/>
              </a:rPr>
              <a:t> INFORMATION</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1570</Words>
  <Application>Microsoft Office PowerPoint</Application>
  <PresentationFormat>On-screen Show (4:3)</PresentationFormat>
  <Paragraphs>114</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Stardos Stencil</vt:lpstr>
      <vt:lpstr>Calibri</vt:lpstr>
      <vt:lpstr>Office Theme</vt:lpstr>
      <vt:lpstr>Name the colleges and one thing they have in common…</vt:lpstr>
      <vt:lpstr>PowerPoint Presentation</vt:lpstr>
      <vt:lpstr>Name a college that…</vt:lpstr>
      <vt:lpstr>There are around 850! go to www.fairtest.org to see the full list</vt:lpstr>
      <vt:lpstr>Name two colleges…</vt:lpstr>
      <vt:lpstr>PowerPoint Presentation</vt:lpstr>
      <vt:lpstr>Know any schools that are…</vt:lpstr>
      <vt:lpstr>PowerPoint Presentation</vt:lpstr>
      <vt:lpstr>TOP 10 THINGS YOU NEED TO KNOW</vt:lpstr>
      <vt:lpstr>1. Know yourself</vt:lpstr>
      <vt:lpstr>Self Exploration Activities</vt:lpstr>
      <vt:lpstr>2. Know the landscape</vt:lpstr>
      <vt:lpstr>3. Your high school classes will open or close doors to college </vt:lpstr>
      <vt:lpstr>PowerPoint Presentation</vt:lpstr>
      <vt:lpstr>PowerPoint Presentation</vt:lpstr>
      <vt:lpstr>4. Spend your time wisely</vt:lpstr>
      <vt:lpstr>Extracurricular Activities</vt:lpstr>
      <vt:lpstr>5. Spend your summers wisely</vt:lpstr>
      <vt:lpstr>PowerPoint Presentation</vt:lpstr>
      <vt:lpstr>7. Know how to prepare for  Standardized Testing</vt:lpstr>
      <vt:lpstr>8. Know the best sources for college research</vt:lpstr>
      <vt:lpstr>Three types of fit</vt:lpstr>
      <vt:lpstr>9. Visit, Visit, Visit</vt:lpstr>
      <vt:lpstr>10. Use your counselor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the colleges and one thing they have in common…</dc:title>
  <dc:creator>Armour, Tonya</dc:creator>
  <cp:lastModifiedBy>Windows User</cp:lastModifiedBy>
  <cp:revision>1</cp:revision>
  <dcterms:modified xsi:type="dcterms:W3CDTF">2016-11-01T14:29:30Z</dcterms:modified>
</cp:coreProperties>
</file>